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17"/>
  </p:notesMasterIdLst>
  <p:sldIdLst>
    <p:sldId id="266" r:id="rId5"/>
    <p:sldId id="267" r:id="rId6"/>
    <p:sldId id="276" r:id="rId7"/>
    <p:sldId id="274" r:id="rId8"/>
    <p:sldId id="271" r:id="rId9"/>
    <p:sldId id="277" r:id="rId10"/>
    <p:sldId id="278" r:id="rId11"/>
    <p:sldId id="281" r:id="rId12"/>
    <p:sldId id="279" r:id="rId13"/>
    <p:sldId id="280" r:id="rId14"/>
    <p:sldId id="282" r:id="rId15"/>
    <p:sldId id="261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50BE0B-CE77-4BFD-9006-8D4D36C529BE}" v="14" dt="2021-02-26T07:20:26.261"/>
    <p1510:client id="{D96E3EA9-2F75-490E-96A6-CA46942B5DD4}" v="3" dt="2021-02-24T14:50:35.619"/>
    <p1510:client id="{DB80AAFE-BC24-4106-A182-30474EA6452E}" v="255" dt="2021-02-24T09:25:03.2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599" autoAdjust="0"/>
  </p:normalViewPr>
  <p:slideViewPr>
    <p:cSldViewPr snapToGrid="0">
      <p:cViewPr varScale="1">
        <p:scale>
          <a:sx n="76" d="100"/>
          <a:sy n="76" d="100"/>
        </p:scale>
        <p:origin x="12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8ACE4-2047-44EB-B679-BD3E540F0EBB}" type="datetimeFigureOut">
              <a:rPr lang="de-CH" smtClean="0"/>
              <a:t>12.03.2021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82AE3-6CEB-4289-98D3-373C5611DDF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5645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  <a:p>
            <a:r>
              <a:rPr lang="de-CH" dirty="0"/>
              <a:t>Ich gebe euch drei Stichworte: Seite 1991 auf Sendung – Armin Assinger – Günter Jauch</a:t>
            </a:r>
          </a:p>
          <a:p>
            <a:pPr algn="l"/>
            <a:r>
              <a:rPr lang="de-CH" dirty="0"/>
              <a:t>Von was ich spreche? Natürlich vom Quiz </a:t>
            </a:r>
            <a:r>
              <a:rPr lang="de-CH" b="0" i="0" dirty="0">
                <a:solidFill>
                  <a:srgbClr val="24292E"/>
                </a:solidFill>
                <a:effectLst/>
                <a:latin typeface="-apple-system"/>
              </a:rPr>
              <a:t>«Wer wird Millionär». Es ist ein sehr populäres Spiel, zu welchem neben den TV-Sendungen bereits diverse Apps und Anwendungen existieren. Diese Anwendungen haben jedoch entweder vordefinierte Fragen oder die Fragen müssen einzeln eingegeben werden.</a:t>
            </a:r>
          </a:p>
          <a:p>
            <a:pPr algn="l"/>
            <a:r>
              <a:rPr lang="de-CH" b="0" i="0" dirty="0">
                <a:solidFill>
                  <a:srgbClr val="24292E"/>
                </a:solidFill>
                <a:effectLst/>
                <a:latin typeface="-apple-system"/>
              </a:rPr>
              <a:t>Das Spiel setzt jedoch eine grosse Anzahl von Fragen auf verschiedenen Schwierigkeitsstufen voraus. Falls diese Fragen jedoch einzeln eingegeben werden müssen, ist dies sehr aufwändig. </a:t>
            </a:r>
          </a:p>
          <a:p>
            <a:pPr algn="l"/>
            <a:r>
              <a:rPr lang="de-CH" b="0" i="0" dirty="0">
                <a:solidFill>
                  <a:srgbClr val="24292E"/>
                </a:solidFill>
                <a:effectLst/>
                <a:latin typeface="-apple-system"/>
              </a:rPr>
              <a:t>Das Team «Sprint-Raketen» möchte deshalb eine webbasierte Applikation schaffen, in welcher die Fragen z. B. mit einer CSV-Datei direkt importiert werden können. Zudem möchten wir das Spiel pädagogisch aufwerten, indem auch Rückmeldungen zu den Antworten gegeben werden.</a:t>
            </a:r>
          </a:p>
          <a:p>
            <a:r>
              <a:rPr lang="de-CH" dirty="0"/>
              <a:t> Wie sieht nun das User-Interfache aus.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82AE3-6CEB-4289-98D3-373C5611DDF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7491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4635500"/>
            <a:ext cx="7696200" cy="1333348"/>
          </a:xfrm>
          <a:solidFill>
            <a:srgbClr val="285AA5"/>
          </a:solidFill>
        </p:spPr>
        <p:txBody>
          <a:bodyPr anchor="b"/>
          <a:lstStyle>
            <a:lvl1pPr>
              <a:defRPr sz="48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495800" y="5968848"/>
            <a:ext cx="7696200" cy="751456"/>
          </a:xfrm>
          <a:solidFill>
            <a:srgbClr val="285AA5"/>
          </a:solidFill>
        </p:spPr>
        <p:txBody>
          <a:bodyPr anchor="t"/>
          <a:lstStyle>
            <a:lvl1pPr marL="0" indent="0" algn="l">
              <a:buNone/>
              <a:defRPr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13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0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9903690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903690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2192" y="3"/>
            <a:ext cx="1548000" cy="6840000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24E598D-AD82-42B9-BE3A-BF6115A22BC5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99036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13025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1110" y="251773"/>
            <a:ext cx="9787804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2000" y="1516200"/>
            <a:ext cx="2160000" cy="4680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404524" cy="4756200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3738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0000" y="251773"/>
            <a:ext cx="9787804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48914" y="6391838"/>
            <a:ext cx="990599" cy="304799"/>
          </a:xfrm>
          <a:prstGeom prst="rect">
            <a:avLst/>
          </a:prstGeom>
        </p:spPr>
        <p:txBody>
          <a:bodyPr/>
          <a:lstStyle/>
          <a:p>
            <a:fld id="{5611AFC5-EEB4-4EE8-90C3-7D35799E1C89}" type="datetimeFigureOut">
              <a:rPr lang="de-CH" smtClean="0"/>
              <a:t>12.03.2021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6640" y="6010729"/>
            <a:ext cx="838199" cy="767687"/>
          </a:xfrm>
          <a:prstGeom prst="rect">
            <a:avLst/>
          </a:prstGeom>
        </p:spPr>
        <p:txBody>
          <a:bodyPr/>
          <a:lstStyle/>
          <a:p>
            <a:fld id="{C5B2BD68-586F-41DD-ADB5-764F22AB28CD}" type="slidenum">
              <a:rPr lang="de-CH" smtClean="0"/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2192" y="2"/>
            <a:ext cx="1599126" cy="6857998"/>
          </a:xfrm>
          <a:prstGeom prst="rect">
            <a:avLst/>
          </a:prstGeom>
        </p:spPr>
      </p:pic>
      <p:sp>
        <p:nvSpPr>
          <p:cNvPr id="7" name="Inhaltsplatzhalter 5"/>
          <p:cNvSpPr>
            <a:spLocks noGrp="1"/>
          </p:cNvSpPr>
          <p:nvPr>
            <p:ph idx="1"/>
          </p:nvPr>
        </p:nvSpPr>
        <p:spPr>
          <a:xfrm>
            <a:off x="561110" y="1397156"/>
            <a:ext cx="9787804" cy="4698843"/>
          </a:xfrm>
          <a:gradFill>
            <a:gsLst>
              <a:gs pos="77000">
                <a:srgbClr val="285AA5">
                  <a:alpha val="82000"/>
                </a:srgbClr>
              </a:gs>
              <a:gs pos="100000">
                <a:srgbClr val="C8D7F0">
                  <a:lumMod val="88000"/>
                </a:srgbClr>
              </a:gs>
              <a:gs pos="0">
                <a:srgbClr val="285AA5"/>
              </a:gs>
            </a:gsLst>
            <a:lin ang="5400000" scaled="1"/>
          </a:gradFill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043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0000" y="252000"/>
            <a:ext cx="11011765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5"/>
          <p:cNvSpPr>
            <a:spLocks noGrp="1"/>
          </p:cNvSpPr>
          <p:nvPr>
            <p:ph idx="1"/>
          </p:nvPr>
        </p:nvSpPr>
        <p:spPr>
          <a:xfrm>
            <a:off x="540000" y="1440000"/>
            <a:ext cx="11011765" cy="4698843"/>
          </a:xfrm>
          <a:gradFill>
            <a:gsLst>
              <a:gs pos="77000">
                <a:srgbClr val="285AA5">
                  <a:alpha val="82000"/>
                </a:srgbClr>
              </a:gs>
              <a:gs pos="100000">
                <a:srgbClr val="C8D7F0">
                  <a:lumMod val="88000"/>
                </a:srgbClr>
              </a:gs>
              <a:gs pos="0">
                <a:srgbClr val="285AA5"/>
              </a:gs>
            </a:gsLst>
            <a:lin ang="5400000" scaled="1"/>
          </a:gradFill>
        </p:spPr>
        <p:txBody>
          <a:bodyPr/>
          <a:lstStyle>
            <a:lvl1pPr marL="342900" indent="-3429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1pPr>
            <a:lvl2pPr marL="622300" indent="-2667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2pPr>
            <a:lvl3pPr marL="901700" indent="-2286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3pPr>
            <a:lvl4pPr marL="1168400" indent="-2286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4pPr>
            <a:lvl5pPr marL="1435100" indent="-228600">
              <a:buClr>
                <a:schemeClr val="bg1"/>
              </a:buClr>
              <a:buFont typeface="Symbol" panose="05050102010706020507" pitchFamily="18" charset="2"/>
              <a:buChar char="-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739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39129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3400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11176284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2549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5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11176284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11176284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E3D1069-831E-4683-9E31-5D265A84421D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111762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4302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9294090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294090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" name="Grafik 9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5633" y="1401941"/>
            <a:ext cx="2160000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softEdge rad="63500"/>
          </a:effectLst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BE256C5-FB4B-449C-B5FA-477CAB6E92B4}"/>
              </a:ext>
            </a:extLst>
          </p:cNvPr>
          <p:cNvCxnSpPr/>
          <p:nvPr/>
        </p:nvCxnSpPr>
        <p:spPr>
          <a:xfrm>
            <a:off x="540000" y="1190625"/>
            <a:ext cx="92940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4121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el und Inhalt">
    <p:bg>
      <p:bgPr>
        <a:solidFill>
          <a:srgbClr val="285A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10804656" cy="7069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09" y="1397156"/>
            <a:ext cx="10933039" cy="4575629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75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9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99" y="249768"/>
            <a:ext cx="9830665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830665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0828" y="0"/>
            <a:ext cx="1548000" cy="68883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softEdge rad="63500"/>
          </a:effec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16758-139F-4E7C-9F7D-91A0219228B2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98306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17987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7_Titel und Inhalt">
    <p:bg>
      <p:bgPr>
        <a:solidFill>
          <a:srgbClr val="C8D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9404524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404524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0828" y="0"/>
            <a:ext cx="1541172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softEdge rad="63500"/>
          </a:effec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D34053D-F1D7-4275-ACF5-32F96EB6BA5E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9404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5056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8_Titel und Inhalt">
    <p:bg>
      <p:bgPr>
        <a:solidFill>
          <a:srgbClr val="C8D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9425634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0000"/>
            <a:ext cx="9404524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2192" y="2"/>
            <a:ext cx="1599126" cy="6857998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CD32FFF-F6EB-4AB1-B968-3C3C0B88F909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94256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55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1_Titel und Inhalt">
    <p:bg>
      <p:bgPr>
        <a:solidFill>
          <a:srgbClr val="C8D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249768"/>
            <a:ext cx="11091384" cy="706964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99" y="1440000"/>
            <a:ext cx="11066543" cy="4575629"/>
          </a:xfrm>
        </p:spPr>
        <p:txBody>
          <a:bodyPr/>
          <a:lstStyle>
            <a:lvl1pPr>
              <a:defRPr>
                <a:solidFill>
                  <a:srgbClr val="285AA5"/>
                </a:solidFill>
              </a:defRPr>
            </a:lvl1pPr>
            <a:lvl2pPr>
              <a:defRPr>
                <a:solidFill>
                  <a:srgbClr val="285AA5"/>
                </a:solidFill>
              </a:defRPr>
            </a:lvl2pPr>
            <a:lvl3pPr>
              <a:defRPr>
                <a:solidFill>
                  <a:srgbClr val="285AA5"/>
                </a:solidFill>
              </a:defRPr>
            </a:lvl3pPr>
            <a:lvl4pPr>
              <a:defRPr>
                <a:solidFill>
                  <a:srgbClr val="285AA5"/>
                </a:solidFill>
              </a:defRPr>
            </a:lvl4pPr>
            <a:lvl5pPr>
              <a:defRPr>
                <a:solidFill>
                  <a:srgbClr val="285AA5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B20BE11-A4F8-4889-AD60-FAE91295BE3E}"/>
              </a:ext>
            </a:extLst>
          </p:cNvPr>
          <p:cNvCxnSpPr>
            <a:cxnSpLocks/>
          </p:cNvCxnSpPr>
          <p:nvPr/>
        </p:nvCxnSpPr>
        <p:spPr>
          <a:xfrm>
            <a:off x="540000" y="1190625"/>
            <a:ext cx="110913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427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40000" y="249768"/>
            <a:ext cx="9294090" cy="706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440000"/>
            <a:ext cx="10975725" cy="410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09" y="6391838"/>
            <a:ext cx="1095461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rgbClr val="285AA5"/>
                </a:solidFill>
              </a:defRPr>
            </a:lvl1pPr>
          </a:lstStyle>
          <a:p>
            <a:endParaRPr lang="de-CH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43C6DBE-27B8-4B31-AC1F-F782A2D0376A}"/>
              </a:ext>
            </a:extLst>
          </p:cNvPr>
          <p:cNvCxnSpPr/>
          <p:nvPr/>
        </p:nvCxnSpPr>
        <p:spPr>
          <a:xfrm>
            <a:off x="540000" y="1190625"/>
            <a:ext cx="92940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7"/>
    </p:custDataLst>
    <p:extLst>
      <p:ext uri="{BB962C8B-B14F-4D97-AF65-F5344CB8AC3E}">
        <p14:creationId xmlns:p14="http://schemas.microsoft.com/office/powerpoint/2010/main" val="345037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285AA5"/>
          </a:solidFill>
          <a:latin typeface="Calibri Light" panose="020F03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rgbClr val="285AA5"/>
        </a:buClr>
        <a:buSzPct val="80000"/>
        <a:buFont typeface="Symbol" panose="05050102010706020507" pitchFamily="18" charset="2"/>
        <a:buChar char="-"/>
        <a:defRPr sz="2400" b="0" i="0" kern="1200">
          <a:solidFill>
            <a:srgbClr val="285AA5"/>
          </a:solidFill>
          <a:latin typeface="Calibri" panose="020F0502020204030204" pitchFamily="34" charset="0"/>
          <a:ea typeface="+mn-ea"/>
          <a:cs typeface="+mn-cs"/>
        </a:defRPr>
      </a:lvl1pPr>
      <a:lvl2pPr marL="622300" indent="-2667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rgbClr val="285AA5"/>
        </a:buClr>
        <a:buSzPct val="80000"/>
        <a:buFont typeface="Symbol" panose="05050102010706020507" pitchFamily="18" charset="2"/>
        <a:buChar char="-"/>
        <a:defRPr sz="2000" b="0" i="0" kern="1200">
          <a:solidFill>
            <a:srgbClr val="285AA5"/>
          </a:solidFill>
          <a:latin typeface="Calibri Light" panose="020F0302020204030204" pitchFamily="34" charset="0"/>
          <a:ea typeface="+mn-ea"/>
          <a:cs typeface="+mn-cs"/>
        </a:defRPr>
      </a:lvl2pPr>
      <a:lvl3pPr marL="901700" indent="-2286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rgbClr val="285AA5"/>
        </a:buClr>
        <a:buSzPct val="80000"/>
        <a:buFont typeface="Symbol" panose="05050102010706020507" pitchFamily="18" charset="2"/>
        <a:buChar char="-"/>
        <a:defRPr sz="1800" b="0" i="0" kern="1200">
          <a:solidFill>
            <a:srgbClr val="285AA5"/>
          </a:solidFill>
          <a:latin typeface="Calibri Light" panose="020F0302020204030204" pitchFamily="34" charset="0"/>
          <a:ea typeface="+mn-ea"/>
          <a:cs typeface="+mn-cs"/>
        </a:defRPr>
      </a:lvl3pPr>
      <a:lvl4pPr marL="1168400" indent="-2286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rgbClr val="285AA5"/>
        </a:buClr>
        <a:buSzPct val="80000"/>
        <a:buFont typeface="Symbol" panose="05050102010706020507" pitchFamily="18" charset="2"/>
        <a:buChar char="-"/>
        <a:defRPr sz="1600" b="0" i="0" kern="1200">
          <a:solidFill>
            <a:srgbClr val="285AA5"/>
          </a:solidFill>
          <a:latin typeface="Calibri Light" panose="020F0302020204030204" pitchFamily="34" charset="0"/>
          <a:ea typeface="+mn-ea"/>
          <a:cs typeface="+mn-cs"/>
        </a:defRPr>
      </a:lvl4pPr>
      <a:lvl5pPr marL="1435100" indent="-228600" algn="l" defTabSz="457200" rtl="0" eaLnBrk="1" latinLnBrk="0" hangingPunct="1">
        <a:lnSpc>
          <a:spcPct val="114000"/>
        </a:lnSpc>
        <a:spcBef>
          <a:spcPts val="600"/>
        </a:spcBef>
        <a:spcAft>
          <a:spcPts val="0"/>
        </a:spcAft>
        <a:buClr>
          <a:srgbClr val="285AA5"/>
        </a:buClr>
        <a:buSzPct val="80000"/>
        <a:buFont typeface="Symbol" panose="05050102010706020507" pitchFamily="18" charset="2"/>
        <a:buChar char="-"/>
        <a:defRPr sz="1600" b="0" i="0" kern="1200">
          <a:solidFill>
            <a:srgbClr val="285AA5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lays-in-business.com/pibold/2011/09/systemische-fragensystemic-questions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hyperlink" Target="http://www.flickr.com/photos/georgesmauch/10455127406/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AF09BBA-DABF-4AD2-9D63-F3708A4EBF57}"/>
              </a:ext>
            </a:extLst>
          </p:cNvPr>
          <p:cNvSpPr txBox="1">
            <a:spLocks/>
          </p:cNvSpPr>
          <p:nvPr/>
        </p:nvSpPr>
        <p:spPr>
          <a:xfrm>
            <a:off x="4495800" y="4635500"/>
            <a:ext cx="7696200" cy="1027545"/>
          </a:xfrm>
          <a:prstGeom prst="rect">
            <a:avLst/>
          </a:prstGeom>
          <a:solidFill>
            <a:schemeClr val="accent1">
              <a:tint val="98000"/>
              <a:lumMod val="11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285AA5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CH" dirty="0">
                <a:solidFill>
                  <a:schemeClr val="bg1"/>
                </a:solidFill>
              </a:rPr>
              <a:t>Projekt «Sprint-Quiz» - 12.03.2021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2CE175C8-5F16-49FC-B101-04ACA588EABE}"/>
              </a:ext>
            </a:extLst>
          </p:cNvPr>
          <p:cNvSpPr txBox="1">
            <a:spLocks/>
          </p:cNvSpPr>
          <p:nvPr/>
        </p:nvSpPr>
        <p:spPr>
          <a:xfrm>
            <a:off x="4495800" y="5663045"/>
            <a:ext cx="7696200" cy="1194955"/>
          </a:xfrm>
          <a:prstGeom prst="rect">
            <a:avLst/>
          </a:prstGeom>
          <a:solidFill>
            <a:schemeClr val="accent1">
              <a:tint val="98000"/>
              <a:lumMod val="11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85AA5"/>
              </a:buClr>
              <a:buSzPct val="80000"/>
              <a:buFont typeface="Symbol" panose="05050102010706020507" pitchFamily="18" charset="2"/>
              <a:buChar char="-"/>
              <a:defRPr sz="2400" b="0" i="0" kern="1200">
                <a:solidFill>
                  <a:srgbClr val="285AA5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22300" indent="-266700" algn="l" defTabSz="4572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85AA5"/>
              </a:buClr>
              <a:buSzPct val="80000"/>
              <a:buFont typeface="Symbol" panose="05050102010706020507" pitchFamily="18" charset="2"/>
              <a:buChar char="-"/>
              <a:defRPr sz="2000" b="0" i="0" kern="1200">
                <a:solidFill>
                  <a:srgbClr val="285AA5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01700" indent="-228600" algn="l" defTabSz="4572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85AA5"/>
              </a:buClr>
              <a:buSzPct val="80000"/>
              <a:buFont typeface="Symbol" panose="05050102010706020507" pitchFamily="18" charset="2"/>
              <a:buChar char="-"/>
              <a:defRPr sz="1800" b="0" i="0" kern="1200">
                <a:solidFill>
                  <a:srgbClr val="285AA5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68400" indent="-228600" algn="l" defTabSz="4572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85AA5"/>
              </a:buClr>
              <a:buSzPct val="80000"/>
              <a:buFont typeface="Symbol" panose="05050102010706020507" pitchFamily="18" charset="2"/>
              <a:buChar char="-"/>
              <a:defRPr sz="1600" b="0" i="0" kern="1200">
                <a:solidFill>
                  <a:srgbClr val="285AA5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35100" indent="-228600" algn="l" defTabSz="4572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85AA5"/>
              </a:buClr>
              <a:buSzPct val="80000"/>
              <a:buFont typeface="Symbol" panose="05050102010706020507" pitchFamily="18" charset="2"/>
              <a:buChar char="-"/>
              <a:defRPr sz="1600" b="0" i="0" kern="1200">
                <a:solidFill>
                  <a:srgbClr val="285AA5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3400" dirty="0">
                <a:solidFill>
                  <a:schemeClr val="bg1"/>
                </a:solidFill>
              </a:rPr>
              <a:t>GYMINF Modul «Softwaretechnik» | Frühjahr 2021</a:t>
            </a:r>
          </a:p>
          <a:p>
            <a:endParaRPr lang="de-CH" sz="2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-apple-system"/>
              </a:rPr>
              <a:t>Christoph Borner | Michael Brand | Michael </a:t>
            </a:r>
            <a:r>
              <a:rPr lang="en-US" sz="1700" dirty="0" err="1">
                <a:solidFill>
                  <a:schemeClr val="bg1"/>
                </a:solidFill>
                <a:latin typeface="-apple-system"/>
              </a:rPr>
              <a:t>Pfyl</a:t>
            </a:r>
            <a:r>
              <a:rPr lang="en-US" sz="1700" dirty="0">
                <a:solidFill>
                  <a:schemeClr val="bg1"/>
                </a:solidFill>
                <a:latin typeface="-apple-system"/>
              </a:rPr>
              <a:t> | Marcel Pilloud | Markus Teuffel | Jan Widmayer</a:t>
            </a:r>
          </a:p>
          <a:p>
            <a:endParaRPr lang="de-CH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026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B22E-C17C-4AA2-8BB4-0AF728F8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Einblick API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0A5E96-8F49-45F7-9451-3E728DD17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0" t="30570" r="34375" b="6140"/>
          <a:stretch/>
        </p:blipFill>
        <p:spPr>
          <a:xfrm>
            <a:off x="353365" y="1339849"/>
            <a:ext cx="6913217" cy="55181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390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B22E-C17C-4AA2-8BB4-0AF728F8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Einblick Backend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D6037F-819A-4144-A6CB-D264E584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7" y="4230444"/>
            <a:ext cx="9976280" cy="262755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90ABB7A-EAB8-4318-93BB-CC5E9A46F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834" y="133181"/>
            <a:ext cx="4784233" cy="40705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751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10CA7DE-DE5F-4911-A910-B26504CC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7C5B13-AC24-47CB-AED9-8401E3E3DF3F}"/>
              </a:ext>
            </a:extLst>
          </p:cNvPr>
          <p:cNvSpPr txBox="1"/>
          <p:nvPr/>
        </p:nvSpPr>
        <p:spPr>
          <a:xfrm>
            <a:off x="3873500" y="5187950"/>
            <a:ext cx="444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900"/>
              <a:t>"</a:t>
            </a:r>
            <a:r>
              <a:rPr lang="de-CH" sz="900">
                <a:hlinkClick r:id="rId3" tooltip="http://plays-in-business.com/pibold/2011/09/systemische-fragensystemic-questions/"/>
              </a:rPr>
              <a:t>Dieses Foto</a:t>
            </a:r>
            <a:r>
              <a:rPr lang="de-CH" sz="900"/>
              <a:t>" von Unbekannter Autor ist lizenziert gemäß </a:t>
            </a:r>
            <a:r>
              <a:rPr lang="de-CH" sz="900">
                <a:hlinkClick r:id="rId4" tooltip="https://creativecommons.org/licenses/by-sa/3.0/"/>
              </a:rPr>
              <a:t>CC BY-SA</a:t>
            </a:r>
            <a:endParaRPr lang="de-CH" sz="90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7905E88-928D-4C30-AC12-EFAC7982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418036" y="1289456"/>
            <a:ext cx="6790726" cy="490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84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7C4C1-B0FF-48CC-8BA8-F934CFDC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379129-4793-4141-979D-8F61A4B34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Rückblick Ziele Sprint 1</a:t>
            </a:r>
          </a:p>
          <a:p>
            <a:r>
              <a:rPr lang="de-CH" dirty="0"/>
              <a:t>Class </a:t>
            </a:r>
            <a:r>
              <a:rPr lang="de-CH" dirty="0" err="1"/>
              <a:t>diagram</a:t>
            </a:r>
            <a:endParaRPr lang="de-CH" dirty="0"/>
          </a:p>
          <a:p>
            <a:r>
              <a:rPr lang="de-CH" dirty="0"/>
              <a:t>Demonstration Frontend</a:t>
            </a:r>
          </a:p>
          <a:p>
            <a:r>
              <a:rPr lang="de-CH" dirty="0"/>
              <a:t>Einblick API </a:t>
            </a:r>
          </a:p>
          <a:p>
            <a:r>
              <a:rPr lang="de-CH" dirty="0"/>
              <a:t>Einblick Backend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45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347A88-2BBD-442D-88B2-2521FEEC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Rückblick Ziele Sprint 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5DEB9BF-49B2-4B33-8170-F0B94133D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69"/>
          <a:stretch/>
        </p:blipFill>
        <p:spPr>
          <a:xfrm>
            <a:off x="347731" y="1661786"/>
            <a:ext cx="9562772" cy="40278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556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F23E9-3524-413B-B1E2-C3BECB80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Class </a:t>
            </a:r>
            <a:r>
              <a:rPr lang="de-CH" dirty="0" err="1"/>
              <a:t>diagram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5AA215-C511-4D2C-B8D0-A6B7FBCA0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10" y="1231899"/>
            <a:ext cx="6816666" cy="545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6617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B22E-C17C-4AA2-8BB4-0AF728F8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Demonstration Frontend (Backup)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953B7A-CA45-447B-A424-BA9A2CF9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321796"/>
            <a:ext cx="9919330" cy="52864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052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B22E-C17C-4AA2-8BB4-0AF728F8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Demonstration Frontend (Backup)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23FE23-296D-4513-A484-00EC2413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33" y="1288140"/>
            <a:ext cx="9982479" cy="53200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264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B22E-C17C-4AA2-8BB4-0AF728F8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Demonstration Frontend (Backup)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23D485-4052-47E0-95DA-5C94EA61F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37" y="1263154"/>
            <a:ext cx="9776312" cy="52102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457FD1-0713-4782-A54D-C04138473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7" t="43875" r="34083" b="40956"/>
          <a:stretch/>
        </p:blipFill>
        <p:spPr>
          <a:xfrm>
            <a:off x="2377440" y="2115589"/>
            <a:ext cx="7613669" cy="677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608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B22E-C17C-4AA2-8BB4-0AF728F8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Demonstration Frontend (Backup)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F7FBA1-B0A1-4269-AB50-ED9BFF59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7" y="1303504"/>
            <a:ext cx="9953652" cy="53047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CCC22C8-6AD5-47E1-8BCD-7C6E2A627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3" t="62163" r="20441" b="24594"/>
          <a:stretch/>
        </p:blipFill>
        <p:spPr>
          <a:xfrm>
            <a:off x="1701800" y="3035300"/>
            <a:ext cx="8356599" cy="53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756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B22E-C17C-4AA2-8BB4-0AF728F8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Demonstration Frontend (Backup)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F8E150-E50A-497F-A4ED-094D397BD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5080"/>
            <a:ext cx="5100475" cy="27182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FAB85A-D020-4102-8441-90D40C5B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410" y="2718262"/>
            <a:ext cx="5356405" cy="2854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7CBD3B-1F75-489A-B935-2F0912F29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612" y="4003342"/>
            <a:ext cx="5356405" cy="2854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0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1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KV Luzern blau">
      <a:dk1>
        <a:srgbClr val="285AA5"/>
      </a:dk1>
      <a:lt1>
        <a:sysClr val="window" lastClr="FFFFFF"/>
      </a:lt1>
      <a:dk2>
        <a:srgbClr val="285AA5"/>
      </a:dk2>
      <a:lt2>
        <a:srgbClr val="EBEBEB"/>
      </a:lt2>
      <a:accent1>
        <a:srgbClr val="285AA5"/>
      </a:accent1>
      <a:accent2>
        <a:srgbClr val="289682"/>
      </a:accent2>
      <a:accent3>
        <a:srgbClr val="C8D7F0"/>
      </a:accent3>
      <a:accent4>
        <a:srgbClr val="BED7A5"/>
      </a:accent4>
      <a:accent5>
        <a:srgbClr val="437CD1"/>
      </a:accent5>
      <a:accent6>
        <a:srgbClr val="80B14F"/>
      </a:accent6>
      <a:hlink>
        <a:srgbClr val="0070C0"/>
      </a:hlink>
      <a:folHlink>
        <a:srgbClr val="00B050"/>
      </a:folHlink>
    </a:clrScheme>
    <a:fontScheme name="Ion-Sitzungssa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 eLearning_Blau.potx" id="{9B8A3C80-D084-4581-AF4B-FD6E618E8BBF}" vid="{175B5B00-AFF6-4DA1-A2D5-0031FFFEE15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A94B3A13BA0404DB958F9CF16CC59A6" ma:contentTypeVersion="6" ma:contentTypeDescription="Ein neues Dokument erstellen." ma:contentTypeScope="" ma:versionID="ce323b309aceafac9378f89b40b583cc">
  <xsd:schema xmlns:xsd="http://www.w3.org/2001/XMLSchema" xmlns:xs="http://www.w3.org/2001/XMLSchema" xmlns:p="http://schemas.microsoft.com/office/2006/metadata/properties" xmlns:ns2="bfc23b89-4460-4073-852a-a5c98585bc2f" targetNamespace="http://schemas.microsoft.com/office/2006/metadata/properties" ma:root="true" ma:fieldsID="4d21322b94b6590c9e5417b424b35f62" ns2:_="">
    <xsd:import namespace="bfc23b89-4460-4073-852a-a5c98585bc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23b89-4460-4073-852a-a5c98585bc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EEF786-C356-4396-BA36-817DE61E97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23b89-4460-4073-852a-a5c98585bc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67A521-B513-48F0-AADA-D84E50573CB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22E7113-8E17-4518-9934-DCB27845EB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eLearning Grün</Template>
  <TotalTime>0</TotalTime>
  <Words>237</Words>
  <Application>Microsoft Office PowerPoint</Application>
  <PresentationFormat>Breitbild</PresentationFormat>
  <Paragraphs>29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-apple-system</vt:lpstr>
      <vt:lpstr>Calibri</vt:lpstr>
      <vt:lpstr>Calibri Light</vt:lpstr>
      <vt:lpstr>Century Gothic</vt:lpstr>
      <vt:lpstr>Symbol</vt:lpstr>
      <vt:lpstr>Wingdings 3</vt:lpstr>
      <vt:lpstr>Ion-Sitzungssaal</vt:lpstr>
      <vt:lpstr>PowerPoint-Präsentation</vt:lpstr>
      <vt:lpstr>Inhalt</vt:lpstr>
      <vt:lpstr>Rückblick Ziele Sprint 1</vt:lpstr>
      <vt:lpstr>Class diagram</vt:lpstr>
      <vt:lpstr>Demonstration Frontend (Backup)</vt:lpstr>
      <vt:lpstr>Demonstration Frontend (Backup)</vt:lpstr>
      <vt:lpstr>Demonstration Frontend (Backup)</vt:lpstr>
      <vt:lpstr>Demonstration Frontend (Backup)</vt:lpstr>
      <vt:lpstr>Demonstration Frontend (Backup)</vt:lpstr>
      <vt:lpstr>Einblick API</vt:lpstr>
      <vt:lpstr>Einblick Backend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Widmayer</dc:creator>
  <cp:lastModifiedBy>Markus Teuffel</cp:lastModifiedBy>
  <cp:revision>18</cp:revision>
  <dcterms:created xsi:type="dcterms:W3CDTF">2021-02-06T09:11:45Z</dcterms:created>
  <dcterms:modified xsi:type="dcterms:W3CDTF">2021-03-12T07:20:55Z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36F38562-58CC-4723-A23B-F5527B8CA1B4</vt:lpwstr>
  </property>
  <property fmtid="{D5CDD505-2E9C-101B-9397-08002B2CF9AE}" pid="3" name="ArticulatePath">
    <vt:lpwstr>Präsentation1</vt:lpwstr>
  </property>
  <property fmtid="{D5CDD505-2E9C-101B-9397-08002B2CF9AE}" pid="4" name="ContentTypeId">
    <vt:lpwstr>0x0101007A94B3A13BA0404DB958F9CF16CC59A6</vt:lpwstr>
  </property>
</Properties>
</file>